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12" r:id="rId3"/>
    <p:sldId id="313" r:id="rId4"/>
    <p:sldId id="302" r:id="rId5"/>
    <p:sldId id="304" r:id="rId6"/>
    <p:sldId id="296" r:id="rId7"/>
    <p:sldId id="298" r:id="rId8"/>
    <p:sldId id="321" r:id="rId9"/>
    <p:sldId id="300" r:id="rId10"/>
    <p:sldId id="328" r:id="rId11"/>
    <p:sldId id="322" r:id="rId12"/>
    <p:sldId id="314" r:id="rId13"/>
    <p:sldId id="320" r:id="rId14"/>
    <p:sldId id="276" r:id="rId15"/>
    <p:sldId id="316" r:id="rId16"/>
    <p:sldId id="309" r:id="rId17"/>
    <p:sldId id="311" r:id="rId18"/>
    <p:sldId id="324" r:id="rId19"/>
    <p:sldId id="325" r:id="rId20"/>
    <p:sldId id="326" r:id="rId21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3524" autoAdjust="0"/>
  </p:normalViewPr>
  <p:slideViewPr>
    <p:cSldViewPr>
      <p:cViewPr>
        <p:scale>
          <a:sx n="106" d="100"/>
          <a:sy n="106" d="100"/>
        </p:scale>
        <p:origin x="-246" y="8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79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912BF-8258-47B4-AE62-8B5BF9BD00F1}" type="datetimeFigureOut">
              <a:rPr lang="nl-NL" smtClean="0"/>
              <a:t>1-12-2021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DDD32-0EF3-4F22-B06A-5E73B59A1A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9599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DDD32-0EF3-4F22-B06A-5E73B59A1AE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6933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DDD32-0EF3-4F22-B06A-5E73B59A1AE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1658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DDD32-0EF3-4F22-B06A-5E73B59A1AE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617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DDD32-0EF3-4F22-B06A-5E73B59A1AE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2812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DDD32-0EF3-4F22-B06A-5E73B59A1AE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9667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DDD32-0EF3-4F22-B06A-5E73B59A1AE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657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DDD32-0EF3-4F22-B06A-5E73B59A1AE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3848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8976E0-E3B2-48A4-8A8F-8B6F687037B7}" type="slidenum">
              <a:rPr lang="nl-NL" altLang="nl-NL" smtClean="0"/>
              <a:pPr eaLnBrk="1" hangingPunct="1">
                <a:spcBef>
                  <a:spcPct val="0"/>
                </a:spcBef>
              </a:pPr>
              <a:t>16</a:t>
            </a:fld>
            <a:endParaRPr lang="nl-NL" altLang="nl-N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l-NL" altLang="nl-NL" dirty="0" smtClean="0"/>
              <a:t>Onze vragen aan u:</a:t>
            </a:r>
          </a:p>
          <a:p>
            <a:endParaRPr lang="nl-NL" altLang="nl-NL" dirty="0" smtClean="0"/>
          </a:p>
          <a:p>
            <a:r>
              <a:rPr lang="nl-NL" altLang="nl-NL" dirty="0" smtClean="0"/>
              <a:t>Algemeen:</a:t>
            </a:r>
          </a:p>
          <a:p>
            <a:r>
              <a:rPr lang="nl-NL" altLang="nl-NL" dirty="0" smtClean="0"/>
              <a:t>Wat heeft u nodig van de gemeente</a:t>
            </a:r>
          </a:p>
          <a:p>
            <a:endParaRPr lang="nl-NL" altLang="nl-NL" dirty="0" smtClean="0"/>
          </a:p>
          <a:p>
            <a:r>
              <a:rPr lang="nl-NL" altLang="nl-NL" dirty="0" smtClean="0"/>
              <a:t>Kavels:</a:t>
            </a:r>
          </a:p>
          <a:p>
            <a:r>
              <a:rPr lang="nl-NL" altLang="nl-NL" dirty="0" smtClean="0"/>
              <a:t>Welke grootte wenst u</a:t>
            </a:r>
          </a:p>
          <a:p>
            <a:r>
              <a:rPr lang="nl-NL" altLang="nl-NL" dirty="0" smtClean="0"/>
              <a:t>Interesse in tweekapper?</a:t>
            </a:r>
          </a:p>
          <a:p>
            <a:r>
              <a:rPr lang="nl-NL" altLang="nl-NL" dirty="0" smtClean="0"/>
              <a:t>Welk kavel is voor</a:t>
            </a:r>
            <a:r>
              <a:rPr lang="nl-NL" altLang="nl-NL" baseline="0" dirty="0" smtClean="0"/>
              <a:t> u geschikt?</a:t>
            </a:r>
            <a:endParaRPr lang="nl-NL" altLang="nl-NL" dirty="0" smtClean="0"/>
          </a:p>
          <a:p>
            <a:endParaRPr lang="nl-NL" altLang="nl-NL" dirty="0" smtClean="0"/>
          </a:p>
          <a:p>
            <a:endParaRPr lang="nl-NL" altLang="nl-NL" dirty="0" smtClean="0"/>
          </a:p>
          <a:p>
            <a:r>
              <a:rPr lang="nl-NL" altLang="nl-NL" dirty="0" smtClean="0"/>
              <a:t>Starters/ senioren:</a:t>
            </a:r>
          </a:p>
          <a:p>
            <a:r>
              <a:rPr lang="nl-NL" altLang="nl-NL" dirty="0" smtClean="0"/>
              <a:t>Welke prijs denkt u aan</a:t>
            </a:r>
          </a:p>
          <a:p>
            <a:r>
              <a:rPr lang="nl-NL" altLang="nl-NL" dirty="0" smtClean="0"/>
              <a:t>Inclusief keuken/ badkamer?</a:t>
            </a:r>
          </a:p>
          <a:p>
            <a:r>
              <a:rPr lang="nl-NL" altLang="nl-NL" dirty="0" smtClean="0"/>
              <a:t>Hoe</a:t>
            </a:r>
            <a:r>
              <a:rPr lang="nl-NL" altLang="nl-NL" baseline="0" dirty="0" smtClean="0"/>
              <a:t> groot moet een woning zijn</a:t>
            </a:r>
            <a:endParaRPr lang="nl-NL" altLang="nl-NL" dirty="0" smtClean="0"/>
          </a:p>
          <a:p>
            <a:r>
              <a:rPr lang="nl-NL" altLang="nl-NL" dirty="0" smtClean="0"/>
              <a:t>Hoeveel slaapkamers?</a:t>
            </a:r>
          </a:p>
        </p:txBody>
      </p:sp>
      <p:sp>
        <p:nvSpPr>
          <p:cNvPr id="4301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4FC98A-662D-4FEF-A2AA-D83B760AD794}" type="slidenum">
              <a:rPr lang="nl-NL" altLang="nl-NL" smtClean="0"/>
              <a:pPr eaLnBrk="1" hangingPunct="1">
                <a:spcBef>
                  <a:spcPct val="0"/>
                </a:spcBef>
              </a:pPr>
              <a:t>17</a:t>
            </a:fld>
            <a:endParaRPr lang="nl-NL" altLang="nl-N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Hier kavelkaarten toevoegen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DDD32-0EF3-4F22-B06A-5E73B59A1AE0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691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DDD32-0EF3-4F22-B06A-5E73B59A1AE0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207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l-NL" altLang="nl-NL" dirty="0" smtClean="0"/>
              <a:t>wijzen op vervolgsessies voor de 3 verschillende cat.: starters/senioren/kavelkopers &gt; komt ook op www.lindewijk.nl. </a:t>
            </a:r>
          </a:p>
          <a:p>
            <a:endParaRPr lang="nl-NL" altLang="nl-NL" dirty="0" smtClean="0"/>
          </a:p>
          <a:p>
            <a:r>
              <a:rPr lang="nl-NL" altLang="nl-NL" dirty="0" smtClean="0"/>
              <a:t>Deze sessie zoomen we in op… </a:t>
            </a:r>
          </a:p>
          <a:p>
            <a:r>
              <a:rPr lang="nl-NL" altLang="nl-NL" dirty="0" smtClean="0"/>
              <a:t>Daartoe aan</a:t>
            </a:r>
            <a:r>
              <a:rPr lang="nl-NL" altLang="nl-NL" baseline="0" dirty="0" smtClean="0"/>
              <a:t> het einde van het plenaire deel nog extra tijd voor vragen…</a:t>
            </a:r>
          </a:p>
          <a:p>
            <a:endParaRPr lang="nl-NL" altLang="nl-NL" dirty="0" smtClean="0"/>
          </a:p>
          <a:p>
            <a:endParaRPr lang="nl-NL" altLang="nl-NL" dirty="0" smtClean="0"/>
          </a:p>
        </p:txBody>
      </p:sp>
      <p:sp>
        <p:nvSpPr>
          <p:cNvPr id="2560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0D8F97-030D-4250-BCD9-E7F87C57F181}" type="slidenum">
              <a:rPr lang="nl-NL" altLang="nl-NL" smtClean="0"/>
              <a:pPr eaLnBrk="1" hangingPunct="1">
                <a:spcBef>
                  <a:spcPct val="0"/>
                </a:spcBef>
              </a:pPr>
              <a:t>2</a:t>
            </a:fld>
            <a:endParaRPr lang="nl-NL" altLang="nl-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altLang="nl-NL" dirty="0" smtClean="0"/>
              <a:t>Doet Henk</a:t>
            </a:r>
          </a:p>
        </p:txBody>
      </p:sp>
      <p:sp>
        <p:nvSpPr>
          <p:cNvPr id="297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4D4000-419D-4465-A274-B09BBC635F41}" type="slidenum">
              <a:rPr lang="nl-NL" altLang="nl-NL" smtClean="0"/>
              <a:pPr eaLnBrk="1" hangingPunct="1">
                <a:spcBef>
                  <a:spcPct val="0"/>
                </a:spcBef>
              </a:pPr>
              <a:t>3</a:t>
            </a:fld>
            <a:endParaRPr lang="nl-NL" altLang="nl-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ia-afbeelding 1">
            <a:extLst>
              <a:ext uri="{FF2B5EF4-FFF2-40B4-BE49-F238E27FC236}">
                <a16:creationId xmlns="" xmlns:a16="http://schemas.microsoft.com/office/drawing/2014/main" id="{07FCD4E5-6DD6-4366-879F-4DB728691C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Tijdelijke aanduiding voor notities 2">
            <a:extLst>
              <a:ext uri="{FF2B5EF4-FFF2-40B4-BE49-F238E27FC236}">
                <a16:creationId xmlns="" xmlns:a16="http://schemas.microsoft.com/office/drawing/2014/main" id="{0295FD5F-431C-4415-8995-91849F276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 dirty="0" smtClean="0">
              <a:latin typeface="Arial" panose="020B0604020202020204" pitchFamily="34" charset="0"/>
            </a:endParaRPr>
          </a:p>
          <a:p>
            <a:endParaRPr lang="nl-NL" altLang="nl-NL" dirty="0" smtClean="0">
              <a:latin typeface="Arial" panose="020B0604020202020204" pitchFamily="34" charset="0"/>
            </a:endParaRPr>
          </a:p>
          <a:p>
            <a:endParaRPr lang="nl-NL" altLang="nl-NL" dirty="0" smtClean="0">
              <a:latin typeface="Arial" panose="020B0604020202020204" pitchFamily="34" charset="0"/>
            </a:endParaRPr>
          </a:p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22532" name="Tijdelijke aanduiding voor dianummer 3">
            <a:extLst>
              <a:ext uri="{FF2B5EF4-FFF2-40B4-BE49-F238E27FC236}">
                <a16:creationId xmlns="" xmlns:a16="http://schemas.microsoft.com/office/drawing/2014/main" id="{B3C32239-7DD2-4DEF-84AB-45C4FEF7DD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C3D623-988C-4FF9-844E-76DFF975D206}" type="slidenum">
              <a:rPr lang="nl-NL" altLang="nl-NL"/>
              <a:pPr eaLnBrk="1" hangingPunct="1">
                <a:spcBef>
                  <a:spcPct val="0"/>
                </a:spcBef>
              </a:pPr>
              <a:t>4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DDD32-0EF3-4F22-B06A-5E73B59A1AE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9667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ia-afbeelding 1">
            <a:extLst>
              <a:ext uri="{FF2B5EF4-FFF2-40B4-BE49-F238E27FC236}">
                <a16:creationId xmlns="" xmlns:a16="http://schemas.microsoft.com/office/drawing/2014/main" id="{07FCD4E5-6DD6-4366-879F-4DB728691C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Tijdelijke aanduiding voor notities 2">
            <a:extLst>
              <a:ext uri="{FF2B5EF4-FFF2-40B4-BE49-F238E27FC236}">
                <a16:creationId xmlns="" xmlns:a16="http://schemas.microsoft.com/office/drawing/2014/main" id="{0295FD5F-431C-4415-8995-91849F276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22532" name="Tijdelijke aanduiding voor dianummer 3">
            <a:extLst>
              <a:ext uri="{FF2B5EF4-FFF2-40B4-BE49-F238E27FC236}">
                <a16:creationId xmlns="" xmlns:a16="http://schemas.microsoft.com/office/drawing/2014/main" id="{B3C32239-7DD2-4DEF-84AB-45C4FEF7DD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C3D623-988C-4FF9-844E-76DFF975D206}" type="slidenum">
              <a:rPr lang="nl-NL" altLang="nl-NL"/>
              <a:pPr eaLnBrk="1" hangingPunct="1">
                <a:spcBef>
                  <a:spcPct val="0"/>
                </a:spcBef>
              </a:pPr>
              <a:t>6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ia-afbeelding 1">
            <a:extLst>
              <a:ext uri="{FF2B5EF4-FFF2-40B4-BE49-F238E27FC236}">
                <a16:creationId xmlns="" xmlns:a16="http://schemas.microsoft.com/office/drawing/2014/main" id="{07FCD4E5-6DD6-4366-879F-4DB728691C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Tijdelijke aanduiding voor notities 2">
            <a:extLst>
              <a:ext uri="{FF2B5EF4-FFF2-40B4-BE49-F238E27FC236}">
                <a16:creationId xmlns="" xmlns:a16="http://schemas.microsoft.com/office/drawing/2014/main" id="{0295FD5F-431C-4415-8995-91849F276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22532" name="Tijdelijke aanduiding voor dianummer 3">
            <a:extLst>
              <a:ext uri="{FF2B5EF4-FFF2-40B4-BE49-F238E27FC236}">
                <a16:creationId xmlns="" xmlns:a16="http://schemas.microsoft.com/office/drawing/2014/main" id="{B3C32239-7DD2-4DEF-84AB-45C4FEF7DD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C3D623-988C-4FF9-844E-76DFF975D206}" type="slidenum">
              <a:rPr lang="nl-NL" altLang="nl-NL"/>
              <a:pPr eaLnBrk="1" hangingPunct="1">
                <a:spcBef>
                  <a:spcPct val="0"/>
                </a:spcBef>
              </a:pPr>
              <a:t>7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DDD32-0EF3-4F22-B06A-5E73B59A1AE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936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DDD32-0EF3-4F22-B06A-5E73B59A1AE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1658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aterme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3"/>
          <a:stretch>
            <a:fillRect/>
          </a:stretch>
        </p:blipFill>
        <p:spPr bwMode="auto">
          <a:xfrm>
            <a:off x="0" y="1773238"/>
            <a:ext cx="9144000" cy="50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844675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nl-NL" altLang="nl-NL" noProof="0" smtClean="0"/>
              <a:t>Klik om de stijl te bewerken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14DE3D6-D78C-4560-B433-BBA0B31FFA8A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5076825" y="6742113"/>
            <a:ext cx="4067175" cy="115887"/>
          </a:xfrm>
          <a:prstGeom prst="rect">
            <a:avLst/>
          </a:prstGeom>
          <a:solidFill>
            <a:srgbClr val="DC001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11273" name="Picture 9" descr="Logo G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4813"/>
            <a:ext cx="2232025" cy="102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oek gebouw glas met luc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/>
          <a:stretch>
            <a:fillRect/>
          </a:stretch>
        </p:blipFill>
        <p:spPr bwMode="auto">
          <a:xfrm>
            <a:off x="5076825" y="4076700"/>
            <a:ext cx="4067175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5076825" y="4076700"/>
            <a:ext cx="4067175" cy="0"/>
          </a:xfrm>
          <a:prstGeom prst="line">
            <a:avLst/>
          </a:prstGeom>
          <a:noFill/>
          <a:ln w="28575">
            <a:solidFill>
              <a:srgbClr val="DC001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4683C-51AC-49B5-88BC-B4590B44DE0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53566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191250" y="549275"/>
            <a:ext cx="1909763" cy="561657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549275"/>
            <a:ext cx="5581650" cy="561657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F05AD-1904-4143-AC01-8E1C9A2EE7C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21835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41707-41F4-45BF-BB56-C73892184BA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94175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74B24-A5CB-4694-AF02-B6BDFEB3B6B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29186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989138"/>
            <a:ext cx="3744913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354513" y="1989138"/>
            <a:ext cx="3746500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654DD-F958-46B3-BDC5-9D10D393330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45883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9AA61-83C5-49E8-A4A5-0097722F960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0729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132B0-B7ED-458D-84AA-0FCAAD86AD2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44952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F20E5-1A6B-4C51-A449-AE8CF5209E3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0071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1E645-3102-431B-8F9C-52E0F68EED5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66251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624BFD-38E7-4AC2-81C3-18C072F406A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92458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watermer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3"/>
          <a:stretch>
            <a:fillRect/>
          </a:stretch>
        </p:blipFill>
        <p:spPr bwMode="auto">
          <a:xfrm>
            <a:off x="0" y="1773238"/>
            <a:ext cx="9144000" cy="50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9275"/>
            <a:ext cx="541020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Titel vervolgblad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9138"/>
            <a:ext cx="7643813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Lopende tekst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nl-NL" alt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nl-NL" alt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58E59E3-3EF2-4F3E-9192-58C616F4FD03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5076825" y="6742113"/>
            <a:ext cx="4067175" cy="115887"/>
          </a:xfrm>
          <a:prstGeom prst="rect">
            <a:avLst/>
          </a:prstGeom>
          <a:solidFill>
            <a:srgbClr val="DC001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1033" name="Picture 9" descr="Logo Ge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4813"/>
            <a:ext cx="2232025" cy="102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DC001B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nl-NL" dirty="0" smtClean="0"/>
              <a:t>Startbijeenkomst Lindewijk </a:t>
            </a:r>
            <a:r>
              <a:rPr lang="nl-NL" altLang="nl-NL" dirty="0"/>
              <a:t>d</a:t>
            </a:r>
            <a:r>
              <a:rPr lang="nl-NL" altLang="nl-NL" dirty="0" smtClean="0"/>
              <a:t>eelgebied 2</a:t>
            </a:r>
            <a:endParaRPr lang="nl-NL" alt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" y="301776"/>
            <a:ext cx="2923032" cy="1399032"/>
          </a:xfrm>
          <a:prstGeom prst="rect">
            <a:avLst/>
          </a:prstGeom>
        </p:spPr>
      </p:pic>
      <p:pic>
        <p:nvPicPr>
          <p:cNvPr id="6" name="Picture 2" descr="Banner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6" y="3724797"/>
            <a:ext cx="9063876" cy="301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/>
          <p:cNvSpPr txBox="1"/>
          <p:nvPr/>
        </p:nvSpPr>
        <p:spPr>
          <a:xfrm>
            <a:off x="3491880" y="47667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Lindewijk héérlijk wonen</a:t>
            </a:r>
          </a:p>
          <a:p>
            <a:endParaRPr lang="nl-NL" dirty="0"/>
          </a:p>
        </p:txBody>
      </p:sp>
      <p:pic>
        <p:nvPicPr>
          <p:cNvPr id="6" name="Picture 6" descr="logodef1">
            <a:extLst>
              <a:ext uri="{FF2B5EF4-FFF2-40B4-BE49-F238E27FC236}">
                <a16:creationId xmlns="" xmlns:a16="http://schemas.microsoft.com/office/drawing/2014/main" id="{8132E531-4EB1-4CC1-AF64-E588DC50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9446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I:\Ruimte\Ruimtelijke procedures en principeverzoeken\overig\lindewijk\nieuw\presentatie\startbijeenkomst dg2\kleinste\HKB+KVV+DLG2 bestemmingsplan november2021-1500_zonder kavelbloknummer en brugnummers_nog kleiner formaa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57381" y="420175"/>
            <a:ext cx="5076639" cy="719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57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logodef1">
            <a:extLst>
              <a:ext uri="{FF2B5EF4-FFF2-40B4-BE49-F238E27FC236}">
                <a16:creationId xmlns="" xmlns:a16="http://schemas.microsoft.com/office/drawing/2014/main" id="{8132E531-4EB1-4CC1-AF64-E588DC50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9446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82080" y="549275"/>
            <a:ext cx="4834136" cy="1079525"/>
          </a:xfrm>
        </p:spPr>
        <p:txBody>
          <a:bodyPr/>
          <a:lstStyle/>
          <a:p>
            <a:r>
              <a:rPr lang="nl-NL" sz="2800" dirty="0" smtClean="0"/>
              <a:t>Lindewijk 2 – eerste fase</a:t>
            </a:r>
            <a:endParaRPr lang="nl-NL" sz="2800" dirty="0"/>
          </a:p>
        </p:txBody>
      </p:sp>
      <p:sp>
        <p:nvSpPr>
          <p:cNvPr id="3" name="Tekstvak 2"/>
          <p:cNvSpPr txBox="1"/>
          <p:nvPr/>
        </p:nvSpPr>
        <p:spPr>
          <a:xfrm>
            <a:off x="1187624" y="54452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Voorbeeldverkaveling</a:t>
            </a:r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1115616" y="1979548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>Particuliere kavels IJsvogelvlinder </a:t>
            </a:r>
            <a:endParaRPr lang="nl-NL" dirty="0"/>
          </a:p>
        </p:txBody>
      </p:sp>
      <p:pic>
        <p:nvPicPr>
          <p:cNvPr id="8" name="0CADBE99-130C-4AA7-B74A-2621003E5475" descr="81E6D1F9-2407-45B0-95F3-496F0D3F5C92@ho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6876">
            <a:off x="4589160" y="1672054"/>
            <a:ext cx="933728" cy="65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80928"/>
            <a:ext cx="8525049" cy="2479187"/>
          </a:xfrm>
        </p:spPr>
      </p:pic>
    </p:spTree>
    <p:extLst>
      <p:ext uri="{BB962C8B-B14F-4D97-AF65-F5344CB8AC3E}">
        <p14:creationId xmlns:p14="http://schemas.microsoft.com/office/powerpoint/2010/main" val="158860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logodef1">
            <a:extLst>
              <a:ext uri="{FF2B5EF4-FFF2-40B4-BE49-F238E27FC236}">
                <a16:creationId xmlns="" xmlns:a16="http://schemas.microsoft.com/office/drawing/2014/main" id="{8132E531-4EB1-4CC1-AF64-E588DC50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9446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8064" y="548680"/>
            <a:ext cx="5410200" cy="1081088"/>
          </a:xfrm>
        </p:spPr>
        <p:txBody>
          <a:bodyPr/>
          <a:lstStyle/>
          <a:p>
            <a:r>
              <a:rPr lang="nl-NL" sz="2800" dirty="0" smtClean="0"/>
              <a:t>Lindewijk 2 – eerste fase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" b="31287"/>
          <a:stretch/>
        </p:blipFill>
        <p:spPr>
          <a:xfrm>
            <a:off x="659704" y="2276872"/>
            <a:ext cx="8204614" cy="4032448"/>
          </a:xfrm>
        </p:spPr>
      </p:pic>
      <p:sp>
        <p:nvSpPr>
          <p:cNvPr id="5" name="Tekstvak 4"/>
          <p:cNvSpPr txBox="1"/>
          <p:nvPr/>
        </p:nvSpPr>
        <p:spPr>
          <a:xfrm>
            <a:off x="827584" y="572396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Voorbeeldverkaveling</a:t>
            </a:r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683568" y="1835532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>Ontwikkeling vlek 1 - Oranjetipje</a:t>
            </a:r>
            <a:endParaRPr lang="nl-NL" dirty="0"/>
          </a:p>
        </p:txBody>
      </p:sp>
      <p:pic>
        <p:nvPicPr>
          <p:cNvPr id="1027" name="5367849B-AF75-4C58-83D7-E4401543D121" descr="79BA60ED-7CC3-4703-BC73-2DD9AC02972F@ho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69274"/>
            <a:ext cx="738570" cy="64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61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97" y="260648"/>
            <a:ext cx="2925763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3275856" y="47667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Wonen naast de mooiste ijsbaan, Lindewijk feb. 2021</a:t>
            </a:r>
            <a:endParaRPr lang="nl-NL" dirty="0"/>
          </a:p>
        </p:txBody>
      </p:sp>
      <p:pic>
        <p:nvPicPr>
          <p:cNvPr id="22530" name="Picture 2" descr="I:\Project\Lindewijk\011 publiciteit\011.4 fotoarchief Lindewijk\210213 sfeerbeelden winter in LW\Wesley drone-0615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"/>
          <a:stretch/>
        </p:blipFill>
        <p:spPr bwMode="auto">
          <a:xfrm>
            <a:off x="145706" y="1988840"/>
            <a:ext cx="889079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93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97" y="260648"/>
            <a:ext cx="2925763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hoek 8"/>
          <p:cNvSpPr/>
          <p:nvPr/>
        </p:nvSpPr>
        <p:spPr>
          <a:xfrm>
            <a:off x="3635896" y="548680"/>
            <a:ext cx="2664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>Vanaf 2007: een zwemplas in de achtertuin van Lindewijk</a:t>
            </a:r>
            <a:endParaRPr lang="nl-NL" dirty="0"/>
          </a:p>
        </p:txBody>
      </p:sp>
      <p:sp>
        <p:nvSpPr>
          <p:cNvPr id="5" name="AutoShape 2" descr="Nieuwjaarsduik in de Vlinderslag in Wolvega 2018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/>
          <a:stretch/>
        </p:blipFill>
        <p:spPr bwMode="auto">
          <a:xfrm>
            <a:off x="209773" y="2032000"/>
            <a:ext cx="8898731" cy="470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04" y="4683968"/>
            <a:ext cx="3086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71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:\Project\Lindewijk\011 publiciteit\011.2 externe communicatie\evenementen in Lindewijk\181006 Rondje Lindewijk 2018\foto's RL2018\RWF06-10-18-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476" r="850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9" r="7670"/>
          <a:stretch/>
        </p:blipFill>
        <p:spPr bwMode="auto">
          <a:xfrm>
            <a:off x="35496" y="2060848"/>
            <a:ext cx="5381470" cy="463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97" y="260648"/>
            <a:ext cx="2925763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 descr="I:\Project\Lindewijk\011 publiciteit\011.2 externe communicatie\evenementen in Lindewijk\181006 Rondje Lindewijk 2018\foto's RL2018\RWF06-10-18-00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155" y="1808404"/>
            <a:ext cx="6642738" cy="442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3136560" y="476672"/>
            <a:ext cx="3235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Rondje Lindewijk: al 6 edities een evenement voor jong én oud!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192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1908175" y="692150"/>
            <a:ext cx="5410200" cy="1081088"/>
          </a:xfrm>
        </p:spPr>
        <p:txBody>
          <a:bodyPr/>
          <a:lstStyle/>
          <a:p>
            <a:r>
              <a:rPr lang="nl-NL" altLang="nl-NL" smtClean="0"/>
              <a:t>Beeldkwaliteit</a:t>
            </a:r>
          </a:p>
        </p:txBody>
      </p:sp>
      <p:sp>
        <p:nvSpPr>
          <p:cNvPr id="22531" name="Tijdelijke aanduiding voor inhoud 2"/>
          <p:cNvSpPr>
            <a:spLocks noGrp="1"/>
          </p:cNvSpPr>
          <p:nvPr>
            <p:ph idx="1"/>
          </p:nvPr>
        </p:nvSpPr>
        <p:spPr>
          <a:xfrm>
            <a:off x="395288" y="1989138"/>
            <a:ext cx="7643812" cy="4176712"/>
          </a:xfrm>
        </p:spPr>
        <p:txBody>
          <a:bodyPr/>
          <a:lstStyle/>
          <a:p>
            <a:r>
              <a:rPr lang="nl-NL" altLang="nl-NL" smtClean="0"/>
              <a:t>Deelpresentatie Tim Willems-Kruize (voorzitter kwaliteitsteam Lindewijk)</a:t>
            </a:r>
          </a:p>
        </p:txBody>
      </p:sp>
      <p:pic>
        <p:nvPicPr>
          <p:cNvPr id="22532" name="Picture 6" descr="logode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01638"/>
            <a:ext cx="2430463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85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b="1" smtClean="0"/>
              <a:t>Vragen?</a:t>
            </a:r>
            <a:endParaRPr lang="nl-NL" altLang="nl-NL" b="1" smtClean="0"/>
          </a:p>
        </p:txBody>
      </p:sp>
      <p:pic>
        <p:nvPicPr>
          <p:cNvPr id="23555" name="Picture 10" descr="ANd9GcTJ7-TQAEXW4_8cLyKj-8Aw2Cgh-svrxzPMqWSL94jSC-mKpDp1Z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2708275"/>
            <a:ext cx="4616450" cy="2770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95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 </a:t>
            </a:r>
            <a:r>
              <a:rPr lang="nl-NL" dirty="0" err="1" smtClean="0"/>
              <a:t>tm</a:t>
            </a:r>
            <a:r>
              <a:rPr lang="nl-NL" dirty="0" smtClean="0"/>
              <a:t> 13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" t="29123" r="5066" b="8771"/>
          <a:stretch/>
        </p:blipFill>
        <p:spPr bwMode="auto">
          <a:xfrm>
            <a:off x="163543" y="2060848"/>
            <a:ext cx="8728748" cy="325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864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15 </a:t>
            </a:r>
            <a:r>
              <a:rPr lang="nl-NL" dirty="0" err="1" smtClean="0"/>
              <a:t>tm</a:t>
            </a:r>
            <a:r>
              <a:rPr lang="nl-NL" dirty="0" smtClean="0"/>
              <a:t> 27</a:t>
            </a:r>
            <a:endParaRPr lang="nl-NL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" t="25875" r="4856" b="7034"/>
          <a:stretch/>
        </p:blipFill>
        <p:spPr bwMode="auto">
          <a:xfrm>
            <a:off x="510365" y="3083442"/>
            <a:ext cx="7219506" cy="276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980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844824"/>
            <a:ext cx="8435975" cy="4320728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nl-NL" altLang="nl-NL" sz="2800" dirty="0" smtClean="0"/>
              <a:t>Programma informatiebijeenkomst Lindewijk 2</a:t>
            </a:r>
          </a:p>
          <a:p>
            <a:pPr marL="0" indent="0">
              <a:buNone/>
              <a:defRPr/>
            </a:pPr>
            <a:endParaRPr lang="nl-NL" altLang="nl-NL" sz="2800" dirty="0"/>
          </a:p>
          <a:p>
            <a:pPr>
              <a:defRPr/>
            </a:pPr>
            <a:r>
              <a:rPr lang="nl-NL" altLang="nl-NL" sz="2400" dirty="0" smtClean="0"/>
              <a:t>Welkom wethouder Jongebloed/Zonderland </a:t>
            </a:r>
          </a:p>
          <a:p>
            <a:pPr>
              <a:defRPr/>
            </a:pPr>
            <a:r>
              <a:rPr lang="nl-NL" altLang="nl-NL" sz="2400" dirty="0" smtClean="0"/>
              <a:t>Introductie (</a:t>
            </a:r>
            <a:r>
              <a:rPr lang="nl-NL" altLang="nl-NL" sz="1600" dirty="0" smtClean="0"/>
              <a:t>Henk Feitsma</a:t>
            </a:r>
            <a:r>
              <a:rPr lang="nl-NL" altLang="nl-NL" sz="2400" dirty="0" smtClean="0"/>
              <a:t>)</a:t>
            </a:r>
          </a:p>
          <a:p>
            <a:pPr>
              <a:defRPr/>
            </a:pPr>
            <a:r>
              <a:rPr lang="nl-NL" altLang="nl-NL" sz="2400" dirty="0" smtClean="0"/>
              <a:t>Algemeen &amp; historie Lindewijk (</a:t>
            </a:r>
            <a:r>
              <a:rPr lang="nl-NL" altLang="nl-NL" sz="1600" dirty="0" smtClean="0"/>
              <a:t>Ronald Hekman</a:t>
            </a:r>
            <a:r>
              <a:rPr lang="nl-NL" altLang="nl-NL" sz="2400" dirty="0" smtClean="0"/>
              <a:t>)</a:t>
            </a:r>
          </a:p>
          <a:p>
            <a:pPr>
              <a:defRPr/>
            </a:pPr>
            <a:r>
              <a:rPr lang="nl-NL" altLang="nl-NL" sz="2400" dirty="0" smtClean="0"/>
              <a:t>Ontwikkeling deelgebied 2, fase 1(</a:t>
            </a:r>
            <a:r>
              <a:rPr lang="nl-NL" altLang="nl-NL" sz="1600" dirty="0" smtClean="0"/>
              <a:t>Ronald Hekman</a:t>
            </a:r>
            <a:r>
              <a:rPr lang="nl-NL" altLang="nl-NL" sz="2400" dirty="0" smtClean="0"/>
              <a:t>)</a:t>
            </a:r>
          </a:p>
          <a:p>
            <a:pPr>
              <a:defRPr/>
            </a:pPr>
            <a:r>
              <a:rPr lang="nl-NL" altLang="nl-NL" sz="2400" dirty="0" smtClean="0"/>
              <a:t>Beeldkwaliteit (</a:t>
            </a:r>
            <a:r>
              <a:rPr lang="nl-NL" altLang="nl-NL" sz="1600" dirty="0" smtClean="0"/>
              <a:t>Tim Willems-Kruize</a:t>
            </a:r>
            <a:r>
              <a:rPr lang="nl-NL" altLang="nl-NL" sz="2400" dirty="0" smtClean="0"/>
              <a:t>)</a:t>
            </a:r>
          </a:p>
          <a:p>
            <a:pPr>
              <a:defRPr/>
            </a:pPr>
            <a:r>
              <a:rPr lang="nl-NL" altLang="nl-NL" sz="2400" dirty="0" smtClean="0"/>
              <a:t>Vragen</a:t>
            </a:r>
          </a:p>
          <a:p>
            <a:pPr>
              <a:defRPr/>
            </a:pPr>
            <a:endParaRPr lang="nl-NL" altLang="nl-NL" dirty="0" smtClean="0"/>
          </a:p>
          <a:p>
            <a:pPr>
              <a:defRPr/>
            </a:pPr>
            <a:endParaRPr lang="nl-NL" altLang="nl-NL" dirty="0" smtClean="0"/>
          </a:p>
        </p:txBody>
      </p:sp>
      <p:pic>
        <p:nvPicPr>
          <p:cNvPr id="6148" name="Picture 6" descr="logode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" y="332656"/>
            <a:ext cx="2574741" cy="123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5410200" cy="1081088"/>
          </a:xfrm>
        </p:spPr>
        <p:txBody>
          <a:bodyPr/>
          <a:lstStyle/>
          <a:p>
            <a:r>
              <a:rPr lang="nl-NL" altLang="nl-NL" dirty="0" smtClean="0"/>
              <a:t>I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39552" y="701675"/>
            <a:ext cx="541020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nl-NL" altLang="nl-NL" kern="0" dirty="0" smtClean="0"/>
          </a:p>
        </p:txBody>
      </p:sp>
    </p:spTree>
    <p:extLst>
      <p:ext uri="{BB962C8B-B14F-4D97-AF65-F5344CB8AC3E}">
        <p14:creationId xmlns:p14="http://schemas.microsoft.com/office/powerpoint/2010/main" val="349784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29 </a:t>
            </a:r>
            <a:r>
              <a:rPr lang="nl-NL" dirty="0" err="1" smtClean="0"/>
              <a:t>tm</a:t>
            </a:r>
            <a:r>
              <a:rPr lang="nl-NL" dirty="0" smtClean="0"/>
              <a:t> 39</a:t>
            </a:r>
            <a:endParaRPr lang="nl-NL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27417" r="5464" b="4568"/>
          <a:stretch/>
        </p:blipFill>
        <p:spPr bwMode="auto">
          <a:xfrm>
            <a:off x="451263" y="3146960"/>
            <a:ext cx="7232072" cy="280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43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 smtClean="0"/>
              <a:t>I</a:t>
            </a: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l-NL" altLang="nl-NL" dirty="0">
                <a:solidFill>
                  <a:srgbClr val="000000"/>
                </a:solidFill>
              </a:rPr>
              <a:t>Team Lindewijk</a:t>
            </a:r>
          </a:p>
          <a:p>
            <a:pPr marL="0" indent="0">
              <a:buFont typeface="Wingdings" pitchFamily="2" charset="2"/>
              <a:buNone/>
              <a:defRPr/>
            </a:pPr>
            <a:endParaRPr lang="nl-NL" altLang="nl-NL" sz="2800" dirty="0">
              <a:solidFill>
                <a:srgbClr val="000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nl-NL" altLang="nl-NL" sz="2800" dirty="0">
                <a:solidFill>
                  <a:srgbClr val="000000"/>
                </a:solidFill>
              </a:rPr>
              <a:t>Ronald Hekman (projectleider)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altLang="nl-NL" sz="2800" dirty="0">
                <a:solidFill>
                  <a:srgbClr val="000000"/>
                </a:solidFill>
              </a:rPr>
              <a:t>Jannie Korf (projectassistent)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altLang="nl-NL" sz="2800" dirty="0">
                <a:solidFill>
                  <a:srgbClr val="000000"/>
                </a:solidFill>
              </a:rPr>
              <a:t>Harry Dijkstra (civiel technisch medewerker)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altLang="nl-NL" sz="2800" dirty="0">
                <a:solidFill>
                  <a:srgbClr val="000000"/>
                </a:solidFill>
              </a:rPr>
              <a:t>Henk Feitsma (communicatieadviseur)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altLang="nl-NL" sz="2800" dirty="0">
                <a:solidFill>
                  <a:srgbClr val="000000"/>
                </a:solidFill>
              </a:rPr>
              <a:t>Tim Willems-Kruize (voorzitter </a:t>
            </a:r>
            <a:r>
              <a:rPr lang="nl-NL" altLang="nl-NL" sz="2800" dirty="0" smtClean="0">
                <a:solidFill>
                  <a:srgbClr val="000000"/>
                </a:solidFill>
              </a:rPr>
              <a:t>Kwaliteitsteam)</a:t>
            </a:r>
            <a:endParaRPr lang="nl-NL" altLang="nl-NL" sz="2800" dirty="0" smtClean="0"/>
          </a:p>
        </p:txBody>
      </p:sp>
      <p:pic>
        <p:nvPicPr>
          <p:cNvPr id="6148" name="Picture 3" descr="logode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9275"/>
            <a:ext cx="1892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91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6" descr="logodef1">
            <a:extLst>
              <a:ext uri="{FF2B5EF4-FFF2-40B4-BE49-F238E27FC236}">
                <a16:creationId xmlns="" xmlns:a16="http://schemas.microsoft.com/office/drawing/2014/main" id="{8132E531-4EB1-4CC1-AF64-E588DC50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9446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>
            <a:extLst>
              <a:ext uri="{FF2B5EF4-FFF2-40B4-BE49-F238E27FC236}">
                <a16:creationId xmlns="" xmlns:a16="http://schemas.microsoft.com/office/drawing/2014/main" id="{3BC04617-0875-4D06-AB22-FD9B55371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032" y="858648"/>
            <a:ext cx="5410200" cy="1081088"/>
          </a:xfrm>
        </p:spPr>
        <p:txBody>
          <a:bodyPr/>
          <a:lstStyle/>
          <a:p>
            <a:r>
              <a:rPr lang="nl-NL" altLang="nl-NL" sz="2400" dirty="0" smtClean="0"/>
              <a:t/>
            </a:r>
            <a:br>
              <a:rPr lang="nl-NL" altLang="nl-NL" sz="2400" dirty="0" smtClean="0"/>
            </a:br>
            <a:r>
              <a:rPr lang="nl-NL" altLang="nl-NL" sz="2400" dirty="0" smtClean="0"/>
              <a:t>Lindewijk </a:t>
            </a:r>
            <a:r>
              <a:rPr lang="nl-NL" altLang="nl-NL" sz="2400" dirty="0"/>
              <a:t>in Wolvega</a:t>
            </a:r>
          </a:p>
        </p:txBody>
      </p:sp>
      <p:pic>
        <p:nvPicPr>
          <p:cNvPr id="8" name="Tijdelijke aanduiding voor inhoud 7"/>
          <p:cNvPicPr>
            <a:picLocks noGrp="1"/>
          </p:cNvPicPr>
          <p:nvPr>
            <p:ph idx="1"/>
          </p:nvPr>
        </p:nvPicPr>
        <p:blipFill rotWithShape="1">
          <a:blip r:embed="rId4"/>
          <a:srcRect l="15187" t="8749" r="15030"/>
          <a:stretch/>
        </p:blipFill>
        <p:spPr bwMode="auto">
          <a:xfrm>
            <a:off x="1223169" y="1790676"/>
            <a:ext cx="6733207" cy="5054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49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ogodef1">
            <a:extLst>
              <a:ext uri="{FF2B5EF4-FFF2-40B4-BE49-F238E27FC236}">
                <a16:creationId xmlns="" xmlns:a16="http://schemas.microsoft.com/office/drawing/2014/main" id="{8132E531-4EB1-4CC1-AF64-E588DC50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9446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9" t="21014" r="39180" b="6667"/>
          <a:stretch/>
        </p:blipFill>
        <p:spPr bwMode="auto">
          <a:xfrm rot="16200000">
            <a:off x="1970629" y="1053054"/>
            <a:ext cx="4626680" cy="662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042988" y="858838"/>
            <a:ext cx="5410200" cy="108108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nl-NL" altLang="nl-NL" sz="2400" kern="0" dirty="0" smtClean="0"/>
              <a:t>Historie</a:t>
            </a:r>
            <a:br>
              <a:rPr lang="nl-NL" altLang="nl-NL" sz="2400" kern="0" dirty="0" smtClean="0"/>
            </a:br>
            <a:r>
              <a:rPr lang="nl-NL" altLang="nl-NL" sz="2400" kern="0" dirty="0" smtClean="0"/>
              <a:t>stedenbouwkundig beeld 1999</a:t>
            </a:r>
          </a:p>
        </p:txBody>
      </p:sp>
    </p:spTree>
    <p:extLst>
      <p:ext uri="{BB962C8B-B14F-4D97-AF65-F5344CB8AC3E}">
        <p14:creationId xmlns:p14="http://schemas.microsoft.com/office/powerpoint/2010/main" val="21655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6" descr="logodef1">
            <a:extLst>
              <a:ext uri="{FF2B5EF4-FFF2-40B4-BE49-F238E27FC236}">
                <a16:creationId xmlns="" xmlns:a16="http://schemas.microsoft.com/office/drawing/2014/main" id="{8132E531-4EB1-4CC1-AF64-E588DC50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9446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>
            <a:extLst>
              <a:ext uri="{FF2B5EF4-FFF2-40B4-BE49-F238E27FC236}">
                <a16:creationId xmlns="" xmlns:a16="http://schemas.microsoft.com/office/drawing/2014/main" id="{3BC04617-0875-4D06-AB22-FD9B55371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858648"/>
            <a:ext cx="5410200" cy="1081088"/>
          </a:xfrm>
        </p:spPr>
        <p:txBody>
          <a:bodyPr/>
          <a:lstStyle/>
          <a:p>
            <a:r>
              <a:rPr lang="nl-NL" altLang="nl-NL" sz="2400" dirty="0" smtClean="0"/>
              <a:t>2007</a:t>
            </a:r>
            <a:br>
              <a:rPr lang="nl-NL" altLang="nl-NL" sz="2400" dirty="0" smtClean="0"/>
            </a:br>
            <a:endParaRPr lang="nl-NL" altLang="nl-NL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7963"/>
            <a:ext cx="7648574" cy="50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43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6" descr="logodef1">
            <a:extLst>
              <a:ext uri="{FF2B5EF4-FFF2-40B4-BE49-F238E27FC236}">
                <a16:creationId xmlns="" xmlns:a16="http://schemas.microsoft.com/office/drawing/2014/main" id="{8132E531-4EB1-4CC1-AF64-E588DC50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9446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>
            <a:extLst>
              <a:ext uri="{FF2B5EF4-FFF2-40B4-BE49-F238E27FC236}">
                <a16:creationId xmlns="" xmlns:a16="http://schemas.microsoft.com/office/drawing/2014/main" id="{3BC04617-0875-4D06-AB22-FD9B55371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858648"/>
            <a:ext cx="5410200" cy="1081088"/>
          </a:xfrm>
        </p:spPr>
        <p:txBody>
          <a:bodyPr/>
          <a:lstStyle/>
          <a:p>
            <a:r>
              <a:rPr lang="nl-NL" altLang="nl-NL" sz="2400" dirty="0" smtClean="0"/>
              <a:t>2020</a:t>
            </a:r>
            <a:br>
              <a:rPr lang="nl-NL" altLang="nl-NL" sz="2400" dirty="0" smtClean="0"/>
            </a:br>
            <a:endParaRPr lang="nl-NL" altLang="nl-NL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7963"/>
            <a:ext cx="7648574" cy="50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77963"/>
            <a:ext cx="7920880" cy="528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9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8249368" cy="3888432"/>
          </a:xfrm>
        </p:spPr>
      </p:pic>
      <p:pic>
        <p:nvPicPr>
          <p:cNvPr id="5" name="Picture 6" descr="logodef1">
            <a:extLst>
              <a:ext uri="{FF2B5EF4-FFF2-40B4-BE49-F238E27FC236}">
                <a16:creationId xmlns="" xmlns:a16="http://schemas.microsoft.com/office/drawing/2014/main" id="{8132E531-4EB1-4CC1-AF64-E588DC50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9446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>
            <a:extLst>
              <a:ext uri="{FF2B5EF4-FFF2-40B4-BE49-F238E27FC236}">
                <a16:creationId xmlns="" xmlns:a16="http://schemas.microsoft.com/office/drawing/2014/main" id="{3BC04617-0875-4D06-AB22-FD9B55371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412776"/>
            <a:ext cx="5410200" cy="526960"/>
          </a:xfrm>
        </p:spPr>
        <p:txBody>
          <a:bodyPr/>
          <a:lstStyle/>
          <a:p>
            <a:r>
              <a:rPr lang="nl-NL" altLang="nl-NL" sz="2400" dirty="0" smtClean="0"/>
              <a:t>2021</a:t>
            </a:r>
            <a:br>
              <a:rPr lang="nl-NL" altLang="nl-NL" sz="2400" dirty="0" smtClean="0"/>
            </a:br>
            <a:endParaRPr lang="nl-NL" altLang="nl-NL" sz="2400" dirty="0"/>
          </a:p>
        </p:txBody>
      </p:sp>
    </p:spTree>
    <p:extLst>
      <p:ext uri="{BB962C8B-B14F-4D97-AF65-F5344CB8AC3E}">
        <p14:creationId xmlns:p14="http://schemas.microsoft.com/office/powerpoint/2010/main" val="586547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/>
          <p:cNvSpPr txBox="1"/>
          <p:nvPr/>
        </p:nvSpPr>
        <p:spPr>
          <a:xfrm>
            <a:off x="3491880" y="47667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Lindewijk héérlijk wonen</a:t>
            </a:r>
          </a:p>
          <a:p>
            <a:endParaRPr lang="nl-NL" dirty="0"/>
          </a:p>
        </p:txBody>
      </p:sp>
      <p:pic>
        <p:nvPicPr>
          <p:cNvPr id="6" name="Picture 6" descr="logodef1">
            <a:extLst>
              <a:ext uri="{FF2B5EF4-FFF2-40B4-BE49-F238E27FC236}">
                <a16:creationId xmlns="" xmlns:a16="http://schemas.microsoft.com/office/drawing/2014/main" id="{8132E531-4EB1-4CC1-AF64-E588DC50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9446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I:\Ruimte\Ruimtelijke procedures en principeverzoeken\overig\lindewijk\nieuw\presentatie\startbijeenkomst dg2\kleinste\Kavelblokken dg2 nog kleiner formaa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46561" y="265809"/>
            <a:ext cx="5162688" cy="73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95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1882</TotalTime>
  <Words>268</Words>
  <Application>Microsoft Office PowerPoint</Application>
  <PresentationFormat>Diavoorstelling (4:3)</PresentationFormat>
  <Paragraphs>84</Paragraphs>
  <Slides>20</Slides>
  <Notes>19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1" baseType="lpstr">
      <vt:lpstr>blank</vt:lpstr>
      <vt:lpstr>Startbijeenkomst Lindewijk deelgebied 2</vt:lpstr>
      <vt:lpstr>I</vt:lpstr>
      <vt:lpstr>I</vt:lpstr>
      <vt:lpstr> Lindewijk in Wolvega</vt:lpstr>
      <vt:lpstr>PowerPoint-presentatie</vt:lpstr>
      <vt:lpstr>2007 </vt:lpstr>
      <vt:lpstr>2020 </vt:lpstr>
      <vt:lpstr>2021 </vt:lpstr>
      <vt:lpstr>PowerPoint-presentatie</vt:lpstr>
      <vt:lpstr>PowerPoint-presentatie</vt:lpstr>
      <vt:lpstr>Lindewijk 2 – eerste fase</vt:lpstr>
      <vt:lpstr>Lindewijk 2 – eerste fase</vt:lpstr>
      <vt:lpstr>PowerPoint-presentatie</vt:lpstr>
      <vt:lpstr>PowerPoint-presentatie</vt:lpstr>
      <vt:lpstr>PowerPoint-presentatie</vt:lpstr>
      <vt:lpstr>Beeldkwaliteit</vt:lpstr>
      <vt:lpstr>Vragen?</vt:lpstr>
      <vt:lpstr>1 tm 13</vt:lpstr>
      <vt:lpstr>15 tm 27</vt:lpstr>
      <vt:lpstr>29 tm 39</vt:lpstr>
    </vt:vector>
  </TitlesOfParts>
  <Company>Gemeente Stellingwerf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in Weststellingwerf</dc:title>
  <dc:creator>Korf, Jannie</dc:creator>
  <cp:lastModifiedBy>Korf, Jannie</cp:lastModifiedBy>
  <cp:revision>81</cp:revision>
  <dcterms:created xsi:type="dcterms:W3CDTF">2021-04-09T09:10:06Z</dcterms:created>
  <dcterms:modified xsi:type="dcterms:W3CDTF">2021-12-01T14:04:03Z</dcterms:modified>
</cp:coreProperties>
</file>